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704" r:id="rId2"/>
  </p:sldMasterIdLst>
  <p:notesMasterIdLst>
    <p:notesMasterId r:id="rId37"/>
  </p:notesMasterIdLst>
  <p:handoutMasterIdLst>
    <p:handoutMasterId r:id="rId38"/>
  </p:handoutMasterIdLst>
  <p:sldIdLst>
    <p:sldId id="577" r:id="rId3"/>
    <p:sldId id="549" r:id="rId4"/>
    <p:sldId id="626" r:id="rId5"/>
    <p:sldId id="627" r:id="rId6"/>
    <p:sldId id="636" r:id="rId7"/>
    <p:sldId id="640" r:id="rId8"/>
    <p:sldId id="508" r:id="rId9"/>
    <p:sldId id="641" r:id="rId10"/>
    <p:sldId id="642" r:id="rId11"/>
    <p:sldId id="635" r:id="rId12"/>
    <p:sldId id="564" r:id="rId13"/>
    <p:sldId id="580" r:id="rId14"/>
    <p:sldId id="643" r:id="rId15"/>
    <p:sldId id="587" r:id="rId16"/>
    <p:sldId id="588" r:id="rId17"/>
    <p:sldId id="590" r:id="rId18"/>
    <p:sldId id="589" r:id="rId19"/>
    <p:sldId id="562" r:id="rId20"/>
    <p:sldId id="592" r:id="rId21"/>
    <p:sldId id="575" r:id="rId22"/>
    <p:sldId id="593" r:id="rId23"/>
    <p:sldId id="646" r:id="rId24"/>
    <p:sldId id="645" r:id="rId25"/>
    <p:sldId id="505" r:id="rId26"/>
    <p:sldId id="513" r:id="rId27"/>
    <p:sldId id="597" r:id="rId28"/>
    <p:sldId id="644" r:id="rId29"/>
    <p:sldId id="521" r:id="rId30"/>
    <p:sldId id="598" r:id="rId31"/>
    <p:sldId id="578" r:id="rId32"/>
    <p:sldId id="523" r:id="rId33"/>
    <p:sldId id="522" r:id="rId34"/>
    <p:sldId id="524" r:id="rId35"/>
    <p:sldId id="624" r:id="rId36"/>
  </p:sldIdLst>
  <p:sldSz cx="9144000" cy="6858000" type="screen4x3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4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iqiang Zhang" initials="ZZ" lastIdx="1" clrIdx="0">
    <p:extLst>
      <p:ext uri="{19B8F6BF-5375-455C-9EA6-DF929625EA0E}">
        <p15:presenceInfo xmlns:p15="http://schemas.microsoft.com/office/powerpoint/2012/main" userId="S-1-5-21-1390067357-1993962763-725345543-5551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598C2"/>
    <a:srgbClr val="A51B1B"/>
    <a:srgbClr val="1E4786"/>
    <a:srgbClr val="213D8E"/>
    <a:srgbClr val="FFCC00"/>
    <a:srgbClr val="CC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601BB-5542-46F8-95D6-FBF96451D06D}" v="4" dt="2024-04-23T12:54:45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7" autoAdjust="0"/>
    <p:restoredTop sz="74510" autoAdjust="0"/>
  </p:normalViewPr>
  <p:slideViewPr>
    <p:cSldViewPr>
      <p:cViewPr varScale="1">
        <p:scale>
          <a:sx n="53" d="100"/>
          <a:sy n="53" d="100"/>
        </p:scale>
        <p:origin x="1522" y="53"/>
      </p:cViewPr>
      <p:guideLst>
        <p:guide orient="horz" pos="432"/>
        <p:guide pos="2880"/>
      </p:guideLst>
    </p:cSldViewPr>
  </p:slideViewPr>
  <p:outlineViewPr>
    <p:cViewPr>
      <p:scale>
        <a:sx n="33" d="100"/>
        <a:sy n="33" d="100"/>
      </p:scale>
      <p:origin x="0" y="126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811"/>
    </p:cViewPr>
  </p:sorterViewPr>
  <p:notesViewPr>
    <p:cSldViewPr>
      <p:cViewPr varScale="1">
        <p:scale>
          <a:sx n="59" d="100"/>
          <a:sy n="59" d="100"/>
        </p:scale>
        <p:origin x="-2712" y="-72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qiang Zhang" userId="c9e11dfa-4dba-40e4-97ab-452449f9b611" providerId="ADAL" clId="{B62601BB-5542-46F8-95D6-FBF96451D06D}"/>
    <pc:docChg chg="undo custSel addSld modSld sldOrd">
      <pc:chgData name="Zhiqiang Zhang" userId="c9e11dfa-4dba-40e4-97ab-452449f9b611" providerId="ADAL" clId="{B62601BB-5542-46F8-95D6-FBF96451D06D}" dt="2024-04-23T12:56:28.041" v="409"/>
      <pc:docMkLst>
        <pc:docMk/>
      </pc:docMkLst>
      <pc:sldChg chg="modSp">
        <pc:chgData name="Zhiqiang Zhang" userId="c9e11dfa-4dba-40e4-97ab-452449f9b611" providerId="ADAL" clId="{B62601BB-5542-46F8-95D6-FBF96451D06D}" dt="2024-04-23T12:54:42.647" v="403" actId="20578"/>
        <pc:sldMkLst>
          <pc:docMk/>
          <pc:sldMk cId="3818577258" sldId="505"/>
        </pc:sldMkLst>
        <pc:spChg chg="mod">
          <ac:chgData name="Zhiqiang Zhang" userId="c9e11dfa-4dba-40e4-97ab-452449f9b611" providerId="ADAL" clId="{B62601BB-5542-46F8-95D6-FBF96451D06D}" dt="2024-04-23T12:54:42.647" v="403" actId="20578"/>
          <ac:spMkLst>
            <pc:docMk/>
            <pc:sldMk cId="3818577258" sldId="505"/>
            <ac:spMk id="3" creationId="{00000000-0000-0000-0000-000000000000}"/>
          </ac:spMkLst>
        </pc:spChg>
      </pc:sldChg>
      <pc:sldChg chg="add">
        <pc:chgData name="Zhiqiang Zhang" userId="c9e11dfa-4dba-40e4-97ab-452449f9b611" providerId="ADAL" clId="{B62601BB-5542-46F8-95D6-FBF96451D06D}" dt="2024-04-23T12:36:26.491" v="0"/>
        <pc:sldMkLst>
          <pc:docMk/>
          <pc:sldMk cId="220046663" sldId="564"/>
        </pc:sldMkLst>
      </pc:sldChg>
      <pc:sldChg chg="ord">
        <pc:chgData name="Zhiqiang Zhang" userId="c9e11dfa-4dba-40e4-97ab-452449f9b611" providerId="ADAL" clId="{B62601BB-5542-46F8-95D6-FBF96451D06D}" dt="2024-04-23T12:56:23.615" v="405"/>
        <pc:sldMkLst>
          <pc:docMk/>
          <pc:sldMk cId="3274256826" sldId="575"/>
        </pc:sldMkLst>
      </pc:sldChg>
      <pc:sldChg chg="add">
        <pc:chgData name="Zhiqiang Zhang" userId="c9e11dfa-4dba-40e4-97ab-452449f9b611" providerId="ADAL" clId="{B62601BB-5542-46F8-95D6-FBF96451D06D}" dt="2024-04-23T12:36:26.491" v="0"/>
        <pc:sldMkLst>
          <pc:docMk/>
          <pc:sldMk cId="1256583216" sldId="580"/>
        </pc:sldMkLst>
      </pc:sldChg>
      <pc:sldChg chg="modSp mod">
        <pc:chgData name="Zhiqiang Zhang" userId="c9e11dfa-4dba-40e4-97ab-452449f9b611" providerId="ADAL" clId="{B62601BB-5542-46F8-95D6-FBF96451D06D}" dt="2024-04-23T12:40:11.780" v="8" actId="1076"/>
        <pc:sldMkLst>
          <pc:docMk/>
          <pc:sldMk cId="515109229" sldId="592"/>
        </pc:sldMkLst>
        <pc:picChg chg="mod">
          <ac:chgData name="Zhiqiang Zhang" userId="c9e11dfa-4dba-40e4-97ab-452449f9b611" providerId="ADAL" clId="{B62601BB-5542-46F8-95D6-FBF96451D06D}" dt="2024-04-23T12:40:11.780" v="8" actId="1076"/>
          <ac:picMkLst>
            <pc:docMk/>
            <pc:sldMk cId="515109229" sldId="592"/>
            <ac:picMk id="4" creationId="{00000000-0000-0000-0000-000000000000}"/>
          </ac:picMkLst>
        </pc:picChg>
        <pc:picChg chg="mod">
          <ac:chgData name="Zhiqiang Zhang" userId="c9e11dfa-4dba-40e4-97ab-452449f9b611" providerId="ADAL" clId="{B62601BB-5542-46F8-95D6-FBF96451D06D}" dt="2024-04-23T12:40:11.054" v="7" actId="1076"/>
          <ac:picMkLst>
            <pc:docMk/>
            <pc:sldMk cId="515109229" sldId="592"/>
            <ac:picMk id="5" creationId="{00000000-0000-0000-0000-000000000000}"/>
          </ac:picMkLst>
        </pc:picChg>
      </pc:sldChg>
      <pc:sldChg chg="ord">
        <pc:chgData name="Zhiqiang Zhang" userId="c9e11dfa-4dba-40e4-97ab-452449f9b611" providerId="ADAL" clId="{B62601BB-5542-46F8-95D6-FBF96451D06D}" dt="2024-04-23T12:56:28.041" v="409"/>
        <pc:sldMkLst>
          <pc:docMk/>
          <pc:sldMk cId="1434481430" sldId="593"/>
        </pc:sldMkLst>
      </pc:sldChg>
      <pc:sldChg chg="add">
        <pc:chgData name="Zhiqiang Zhang" userId="c9e11dfa-4dba-40e4-97ab-452449f9b611" providerId="ADAL" clId="{B62601BB-5542-46F8-95D6-FBF96451D06D}" dt="2024-04-23T12:36:26.491" v="0"/>
        <pc:sldMkLst>
          <pc:docMk/>
          <pc:sldMk cId="1853984112" sldId="635"/>
        </pc:sldMkLst>
      </pc:sldChg>
      <pc:sldChg chg="ord">
        <pc:chgData name="Zhiqiang Zhang" userId="c9e11dfa-4dba-40e4-97ab-452449f9b611" providerId="ADAL" clId="{B62601BB-5542-46F8-95D6-FBF96451D06D}" dt="2024-04-23T12:56:25.849" v="407"/>
        <pc:sldMkLst>
          <pc:docMk/>
          <pc:sldMk cId="291608152" sldId="645"/>
        </pc:sldMkLst>
      </pc:sldChg>
      <pc:sldChg chg="addSp modSp new mod">
        <pc:chgData name="Zhiqiang Zhang" userId="c9e11dfa-4dba-40e4-97ab-452449f9b611" providerId="ADAL" clId="{B62601BB-5542-46F8-95D6-FBF96451D06D}" dt="2024-04-23T12:51:14.259" v="402" actId="171"/>
        <pc:sldMkLst>
          <pc:docMk/>
          <pc:sldMk cId="245307433" sldId="646"/>
        </pc:sldMkLst>
        <pc:spChg chg="mod">
          <ac:chgData name="Zhiqiang Zhang" userId="c9e11dfa-4dba-40e4-97ab-452449f9b611" providerId="ADAL" clId="{B62601BB-5542-46F8-95D6-FBF96451D06D}" dt="2024-04-23T12:42:39.265" v="140" actId="20577"/>
          <ac:spMkLst>
            <pc:docMk/>
            <pc:sldMk cId="245307433" sldId="646"/>
            <ac:spMk id="2" creationId="{97A2F5BE-815D-947B-8A8D-564D6B6772A1}"/>
          </ac:spMkLst>
        </pc:spChg>
        <pc:spChg chg="mod">
          <ac:chgData name="Zhiqiang Zhang" userId="c9e11dfa-4dba-40e4-97ab-452449f9b611" providerId="ADAL" clId="{B62601BB-5542-46F8-95D6-FBF96451D06D}" dt="2024-04-23T12:51:08.486" v="401" actId="5793"/>
          <ac:spMkLst>
            <pc:docMk/>
            <pc:sldMk cId="245307433" sldId="646"/>
            <ac:spMk id="3" creationId="{2F54DA97-FB0C-D4DF-E310-D03BED54EA08}"/>
          </ac:spMkLst>
        </pc:spChg>
        <pc:picChg chg="add mod ord">
          <ac:chgData name="Zhiqiang Zhang" userId="c9e11dfa-4dba-40e4-97ab-452449f9b611" providerId="ADAL" clId="{B62601BB-5542-46F8-95D6-FBF96451D06D}" dt="2024-04-23T12:51:14.259" v="402" actId="171"/>
          <ac:picMkLst>
            <pc:docMk/>
            <pc:sldMk cId="245307433" sldId="646"/>
            <ac:picMk id="4" creationId="{201045A5-472B-156A-9300-E5CD9DBA7F12}"/>
          </ac:picMkLst>
        </pc:picChg>
      </pc:sldChg>
    </pc:docChg>
  </pc:docChgLst>
  <pc:docChgLst>
    <pc:chgData name="Zhiqiang Zhang" userId="c9e11dfa-4dba-40e4-97ab-452449f9b611" providerId="ADAL" clId="{0865FCC9-8682-4A89-93F3-1D0815A51412}"/>
    <pc:docChg chg="custSel addSld delSld modSld">
      <pc:chgData name="Zhiqiang Zhang" userId="c9e11dfa-4dba-40e4-97ab-452449f9b611" providerId="ADAL" clId="{0865FCC9-8682-4A89-93F3-1D0815A51412}" dt="2023-03-19T15:41:00.546" v="21" actId="47"/>
      <pc:docMkLst>
        <pc:docMk/>
      </pc:docMkLst>
      <pc:sldChg chg="modSp">
        <pc:chgData name="Zhiqiang Zhang" userId="c9e11dfa-4dba-40e4-97ab-452449f9b611" providerId="ADAL" clId="{0865FCC9-8682-4A89-93F3-1D0815A51412}" dt="2023-03-19T15:30:50.264" v="20" actId="1076"/>
        <pc:sldMkLst>
          <pc:docMk/>
          <pc:sldMk cId="3274256826" sldId="575"/>
        </pc:sldMkLst>
        <pc:picChg chg="mod">
          <ac:chgData name="Zhiqiang Zhang" userId="c9e11dfa-4dba-40e4-97ab-452449f9b611" providerId="ADAL" clId="{0865FCC9-8682-4A89-93F3-1D0815A51412}" dt="2023-03-19T15:30:50.264" v="20" actId="1076"/>
          <ac:picMkLst>
            <pc:docMk/>
            <pc:sldMk cId="3274256826" sldId="575"/>
            <ac:picMk id="1026" creationId="{00000000-0000-0000-0000-000000000000}"/>
          </ac:picMkLst>
        </pc:picChg>
      </pc:sldChg>
      <pc:sldChg chg="del">
        <pc:chgData name="Zhiqiang Zhang" userId="c9e11dfa-4dba-40e4-97ab-452449f9b611" providerId="ADAL" clId="{0865FCC9-8682-4A89-93F3-1D0815A51412}" dt="2023-03-19T15:41:00.546" v="21" actId="47"/>
        <pc:sldMkLst>
          <pc:docMk/>
          <pc:sldMk cId="76563413" sldId="591"/>
        </pc:sldMkLst>
      </pc:sldChg>
      <pc:sldChg chg="addSp modSp">
        <pc:chgData name="Zhiqiang Zhang" userId="c9e11dfa-4dba-40e4-97ab-452449f9b611" providerId="ADAL" clId="{0865FCC9-8682-4A89-93F3-1D0815A51412}" dt="2023-03-19T15:24:02.685" v="17" actId="1076"/>
        <pc:sldMkLst>
          <pc:docMk/>
          <pc:sldMk cId="3965081899" sldId="636"/>
        </pc:sldMkLst>
        <pc:picChg chg="add mod">
          <ac:chgData name="Zhiqiang Zhang" userId="c9e11dfa-4dba-40e4-97ab-452449f9b611" providerId="ADAL" clId="{0865FCC9-8682-4A89-93F3-1D0815A51412}" dt="2023-03-19T15:24:02.685" v="17" actId="1076"/>
          <ac:picMkLst>
            <pc:docMk/>
            <pc:sldMk cId="3965081899" sldId="636"/>
            <ac:picMk id="3" creationId="{B4B9A40E-D22A-72F9-DBAC-D41A9706AC86}"/>
          </ac:picMkLst>
        </pc:picChg>
        <pc:picChg chg="add mod">
          <ac:chgData name="Zhiqiang Zhang" userId="c9e11dfa-4dba-40e4-97ab-452449f9b611" providerId="ADAL" clId="{0865FCC9-8682-4A89-93F3-1D0815A51412}" dt="2023-03-19T15:24:01.596" v="16" actId="1076"/>
          <ac:picMkLst>
            <pc:docMk/>
            <pc:sldMk cId="3965081899" sldId="636"/>
            <ac:picMk id="4" creationId="{5903EE46-9B91-E3DA-C448-C64822A5BCAC}"/>
          </ac:picMkLst>
        </pc:picChg>
        <pc:picChg chg="mod">
          <ac:chgData name="Zhiqiang Zhang" userId="c9e11dfa-4dba-40e4-97ab-452449f9b611" providerId="ADAL" clId="{0865FCC9-8682-4A89-93F3-1D0815A51412}" dt="2023-03-19T15:23:27.824" v="1" actId="1076"/>
          <ac:picMkLst>
            <pc:docMk/>
            <pc:sldMk cId="3965081899" sldId="636"/>
            <ac:picMk id="4098" creationId="{67987DE6-5A18-489C-80C6-FF8F313F9FE3}"/>
          </ac:picMkLst>
        </pc:picChg>
      </pc:sldChg>
      <pc:sldChg chg="delSp modSp add del">
        <pc:chgData name="Zhiqiang Zhang" userId="c9e11dfa-4dba-40e4-97ab-452449f9b611" providerId="ADAL" clId="{0865FCC9-8682-4A89-93F3-1D0815A51412}" dt="2023-03-19T15:24:09.132" v="18" actId="47"/>
        <pc:sldMkLst>
          <pc:docMk/>
          <pc:sldMk cId="1692647384" sldId="637"/>
        </pc:sldMkLst>
        <pc:picChg chg="del mod">
          <ac:chgData name="Zhiqiang Zhang" userId="c9e11dfa-4dba-40e4-97ab-452449f9b611" providerId="ADAL" clId="{0865FCC9-8682-4A89-93F3-1D0815A51412}" dt="2023-03-19T15:23:51.677" v="10" actId="21"/>
          <ac:picMkLst>
            <pc:docMk/>
            <pc:sldMk cId="1692647384" sldId="637"/>
            <ac:picMk id="5124" creationId="{ADA65D96-A52E-4933-98FB-D34C456B5190}"/>
          </ac:picMkLst>
        </pc:picChg>
      </pc:sldChg>
      <pc:sldChg chg="delSp mod delAnim">
        <pc:chgData name="Zhiqiang Zhang" userId="c9e11dfa-4dba-40e4-97ab-452449f9b611" providerId="ADAL" clId="{0865FCC9-8682-4A89-93F3-1D0815A51412}" dt="2023-03-19T15:24:38.439" v="19" actId="478"/>
        <pc:sldMkLst>
          <pc:docMk/>
          <pc:sldMk cId="2668953995" sldId="640"/>
        </pc:sldMkLst>
        <pc:picChg chg="del">
          <ac:chgData name="Zhiqiang Zhang" userId="c9e11dfa-4dba-40e4-97ab-452449f9b611" providerId="ADAL" clId="{0865FCC9-8682-4A89-93F3-1D0815A51412}" dt="2023-03-19T15:24:38.439" v="19" actId="478"/>
          <ac:picMkLst>
            <pc:docMk/>
            <pc:sldMk cId="2668953995" sldId="640"/>
            <ac:picMk id="14" creationId="{8265337F-9903-4C7B-84A4-A715E32CE14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951" cy="511175"/>
          </a:xfrm>
          <a:prstGeom prst="rect">
            <a:avLst/>
          </a:prstGeom>
        </p:spPr>
        <p:txBody>
          <a:bodyPr vert="horz" lIns="91442" tIns="45720" rIns="91442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938" y="2"/>
            <a:ext cx="3077951" cy="511175"/>
          </a:xfrm>
          <a:prstGeom prst="rect">
            <a:avLst/>
          </a:prstGeom>
        </p:spPr>
        <p:txBody>
          <a:bodyPr vert="horz" lIns="91442" tIns="45720" rIns="91442" bIns="45720" rtlCol="0"/>
          <a:lstStyle>
            <a:lvl1pPr algn="r">
              <a:defRPr sz="1200"/>
            </a:lvl1pPr>
          </a:lstStyle>
          <a:p>
            <a:fld id="{C5B27C7E-EF25-4787-9DFC-7503EE361F14}" type="datetimeFigureOut">
              <a:rPr lang="en-GB" smtClean="0"/>
              <a:pPr/>
              <a:t>23/04/2024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2"/>
            <a:ext cx="3077951" cy="511175"/>
          </a:xfrm>
          <a:prstGeom prst="rect">
            <a:avLst/>
          </a:prstGeom>
        </p:spPr>
        <p:txBody>
          <a:bodyPr vert="horz" lIns="91442" tIns="45720" rIns="91442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938" y="9721852"/>
            <a:ext cx="3077951" cy="511175"/>
          </a:xfrm>
          <a:prstGeom prst="rect">
            <a:avLst/>
          </a:prstGeom>
        </p:spPr>
        <p:txBody>
          <a:bodyPr vert="horz" lIns="91442" tIns="45720" rIns="91442" bIns="45720" rtlCol="0" anchor="b"/>
          <a:lstStyle>
            <a:lvl1pPr algn="r">
              <a:defRPr sz="1200"/>
            </a:lvl1pPr>
          </a:lstStyle>
          <a:p>
            <a:fld id="{8EEF4AE0-6684-432A-AEBF-CC1B1E3BFAD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7404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77739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t" anchorCtr="0" compatLnSpc="1">
            <a:prstTxWarp prst="textNoShape">
              <a:avLst/>
            </a:prstTxWarp>
          </a:bodyPr>
          <a:lstStyle>
            <a:lvl1pPr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739" y="2"/>
            <a:ext cx="3077739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t" anchorCtr="0" compatLnSpc="1">
            <a:prstTxWarp prst="textNoShape">
              <a:avLst/>
            </a:prstTxWarp>
          </a:bodyPr>
          <a:lstStyle>
            <a:lvl1pPr algn="r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000" y="4861443"/>
            <a:ext cx="5208481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2882"/>
            <a:ext cx="3077739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b" anchorCtr="0" compatLnSpc="1">
            <a:prstTxWarp prst="textNoShape">
              <a:avLst/>
            </a:prstTxWarp>
          </a:bodyPr>
          <a:lstStyle>
            <a:lvl1pPr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739" y="9722882"/>
            <a:ext cx="3077739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b" anchorCtr="0" compatLnSpc="1">
            <a:prstTxWarp prst="textNoShape">
              <a:avLst/>
            </a:prstTxWarp>
          </a:bodyPr>
          <a:lstStyle>
            <a:lvl1pPr algn="r">
              <a:defRPr sz="1300" b="0"/>
            </a:lvl1pPr>
          </a:lstStyle>
          <a:p>
            <a:pPr>
              <a:defRPr/>
            </a:pPr>
            <a:fld id="{BAE7EB1C-4A5A-6040-AEA1-68B03BEDC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27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C25F35-1F76-8B4B-B4E7-5E36BCA034FB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18213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Ability to receive and respond to a stimuli</a:t>
            </a:r>
          </a:p>
        </p:txBody>
      </p:sp>
    </p:spTree>
    <p:extLst>
      <p:ext uri="{BB962C8B-B14F-4D97-AF65-F5344CB8AC3E}">
        <p14:creationId xmlns:p14="http://schemas.microsoft.com/office/powerpoint/2010/main" val="1545205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340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24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809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601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070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013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890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26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80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136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29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27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24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digestive tract,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Respiration tract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Blood vessel :Flow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 of blood,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Walls of blood vessels</a:t>
            </a:r>
          </a:p>
          <a:p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Bladder: Push out Urine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Uterus:</a:t>
            </a:r>
            <a:r>
              <a:rPr lang="en-GB" sz="1200" b="0" i="0" kern="1200" baseline="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 push the baby out</a:t>
            </a:r>
            <a:endParaRPr lang="en-GB" sz="1200" b="0" i="0" kern="1200" dirty="0">
              <a:solidFill>
                <a:schemeClr val="tx1"/>
              </a:solidFill>
              <a:effectLst/>
              <a:latin typeface="Lucida Grande" charset="0"/>
              <a:ea typeface="ＭＳ Ｐゴシック" charset="-128"/>
              <a:cs typeface="ＭＳ Ｐゴシック" charset="-128"/>
            </a:endParaRPr>
          </a:p>
          <a:p>
            <a:pPr rtl="0"/>
            <a:r>
              <a:rPr lang="en-GB" sz="1200" b="0" i="0" kern="120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Walls of stomach</a:t>
            </a:r>
          </a:p>
          <a:p>
            <a:pPr rtl="0"/>
            <a:r>
              <a:rPr lang="en-GB" sz="1200" b="0" i="0" kern="120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Intestines  (/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ɪnˈtɛstɪn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/)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Lucida Grande" charset="0"/>
              <a:ea typeface="ＭＳ Ｐゴシック" charset="-128"/>
              <a:cs typeface="ＭＳ Ｐゴシック" charset="-128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Lucida Grande" charset="0"/>
              <a:ea typeface="ＭＳ Ｐゴシック" charset="-128"/>
              <a:cs typeface="ＭＳ Ｐゴシック" charset="-128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645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Shorter and thicker</a:t>
            </a:r>
          </a:p>
        </p:txBody>
      </p:sp>
    </p:spTree>
    <p:extLst>
      <p:ext uri="{BB962C8B-B14F-4D97-AF65-F5344CB8AC3E}">
        <p14:creationId xmlns:p14="http://schemas.microsoft.com/office/powerpoint/2010/main" val="4851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Stretched, thinner and longer</a:t>
            </a:r>
          </a:p>
        </p:txBody>
      </p:sp>
    </p:spTree>
    <p:extLst>
      <p:ext uri="{BB962C8B-B14F-4D97-AF65-F5344CB8AC3E}">
        <p14:creationId xmlns:p14="http://schemas.microsoft.com/office/powerpoint/2010/main" val="281707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24384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581400"/>
            <a:ext cx="6400800" cy="5334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9906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762000" y="1371600"/>
            <a:ext cx="1524000" cy="914400"/>
          </a:xfrm>
          <a:effectLst/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23622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9624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pic>
        <p:nvPicPr>
          <p:cNvPr id="15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3062"/>
            <a:ext cx="2394719" cy="6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 bwMode="auto">
          <a:xfrm>
            <a:off x="683568" y="1638531"/>
            <a:ext cx="5406480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0" dirty="0">
                <a:solidFill>
                  <a:srgbClr val="1E4786"/>
                </a:solidFill>
                <a:latin typeface="Tahoma"/>
                <a:cs typeface="Tahoma"/>
              </a:rPr>
              <a:t>School of Electronic and Electrical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dirty="0">
                <a:solidFill>
                  <a:srgbClr val="1E4786"/>
                </a:solidFill>
                <a:latin typeface="Tahoma"/>
                <a:cs typeface="Tahoma"/>
              </a:rPr>
              <a:t>Faculty of Engineering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rgbClr val="7030A0"/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rgbClr val="7030A0"/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25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45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35052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/>
          </a:p>
        </p:txBody>
      </p:sp>
      <p:pic>
        <p:nvPicPr>
          <p:cNvPr id="9" name="Picture 5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66000"/>
          </a:blip>
          <a:srcRect/>
          <a:stretch>
            <a:fillRect/>
          </a:stretch>
        </p:blipFill>
        <p:spPr bwMode="auto">
          <a:xfrm>
            <a:off x="5638800" y="1600200"/>
            <a:ext cx="3505200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62600" y="3657600"/>
            <a:ext cx="3352800" cy="1066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04800" y="1828800"/>
            <a:ext cx="4800600" cy="1524000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048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19050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5052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rgbClr val="7030A0"/>
                </a:solidFill>
                <a:latin typeface="+mn-lt"/>
                <a:cs typeface="Eurostile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rgbClr val="7030A0"/>
                </a:solidFill>
                <a:latin typeface="+mn-lt"/>
                <a:cs typeface="Eurostile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20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48" y="68207"/>
            <a:ext cx="2160240" cy="61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 userDrawn="1"/>
        </p:nvSpPr>
        <p:spPr bwMode="auto">
          <a:xfrm>
            <a:off x="213437" y="75408"/>
            <a:ext cx="5406480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0" dirty="0">
                <a:solidFill>
                  <a:srgbClr val="1E4786"/>
                </a:solidFill>
                <a:latin typeface="Tahoma"/>
                <a:cs typeface="Tahoma"/>
              </a:rPr>
              <a:t>School of Electronic and Electrical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500" b="0" dirty="0">
                <a:solidFill>
                  <a:srgbClr val="1E4786"/>
                </a:solidFill>
                <a:latin typeface="Tahoma"/>
                <a:cs typeface="Tahoma"/>
              </a:rPr>
              <a:t>Faculty of Engineering and Physical Sciences</a:t>
            </a:r>
            <a:endParaRPr lang="en-US" sz="1500" b="0" dirty="0">
              <a:solidFill>
                <a:srgbClr val="1E4786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rgbClr val="7030A0"/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rgbClr val="7030A0"/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24384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581400"/>
            <a:ext cx="6400800" cy="5334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9906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762000" y="1371600"/>
            <a:ext cx="1524000" cy="914400"/>
          </a:xfrm>
          <a:effectLst/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23622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9624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pic>
        <p:nvPicPr>
          <p:cNvPr id="15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3062"/>
            <a:ext cx="2394719" cy="6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10" y="1153085"/>
            <a:ext cx="1803197" cy="120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027" y="1150494"/>
            <a:ext cx="1813560" cy="1207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14" y="1150494"/>
            <a:ext cx="1808378" cy="12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24384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581400"/>
            <a:ext cx="6400800" cy="5334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9906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762000" y="1371600"/>
            <a:ext cx="1524000" cy="914400"/>
          </a:xfrm>
          <a:effectLst/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23622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9624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pic>
        <p:nvPicPr>
          <p:cNvPr id="15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3062"/>
            <a:ext cx="2394719" cy="6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10" y="1153085"/>
            <a:ext cx="1803197" cy="120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027" y="1150494"/>
            <a:ext cx="1813560" cy="1207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14" y="1150494"/>
            <a:ext cx="1808378" cy="12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70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35052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9" name="Picture 5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66000"/>
          </a:blip>
          <a:srcRect/>
          <a:stretch>
            <a:fillRect/>
          </a:stretch>
        </p:blipFill>
        <p:spPr bwMode="auto">
          <a:xfrm>
            <a:off x="5638800" y="1600200"/>
            <a:ext cx="3505200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62600" y="3657600"/>
            <a:ext cx="3352800" cy="1066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04800" y="1828800"/>
            <a:ext cx="4800600" cy="1524000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048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19050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5052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69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rgbClr val="7030A0"/>
                </a:solidFill>
                <a:latin typeface="+mn-lt"/>
                <a:cs typeface="Eurostile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rgbClr val="7030A0"/>
                </a:solidFill>
                <a:latin typeface="+mn-lt"/>
                <a:cs typeface="Eurostile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20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48" y="68207"/>
            <a:ext cx="2160240" cy="61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 userDrawn="1"/>
        </p:nvSpPr>
        <p:spPr bwMode="auto">
          <a:xfrm>
            <a:off x="213437" y="75408"/>
            <a:ext cx="5406480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0" dirty="0">
                <a:solidFill>
                  <a:srgbClr val="1E4786"/>
                </a:solidFill>
                <a:latin typeface="Tahoma"/>
                <a:cs typeface="Tahoma"/>
              </a:rPr>
              <a:t>School of Electronic and Electrical Engineering</a:t>
            </a:r>
          </a:p>
          <a:p>
            <a:pPr>
              <a:defRPr/>
            </a:pPr>
            <a:r>
              <a:rPr lang="en-GB" sz="1500" b="0" dirty="0">
                <a:solidFill>
                  <a:srgbClr val="1E4786"/>
                </a:solidFill>
                <a:latin typeface="Tahoma"/>
                <a:cs typeface="Tahoma"/>
              </a:rPr>
              <a:t>Faculty of Engineering and Physical Sciences</a:t>
            </a:r>
            <a:endParaRPr lang="en-US" sz="1500" b="0" dirty="0">
              <a:solidFill>
                <a:srgbClr val="1E4786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344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1" r:id="rId3"/>
    <p:sldLayoutId id="2147483702" r:id="rId4"/>
    <p:sldLayoutId id="2147483703" r:id="rId5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.zhang3@leeds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_3NqHcuxjo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www.youtube.com/watch?v=v_3NqHcuxj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2iG1ybuchx0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r3bDpzeKkQ" TargetMode="External"/><Relationship Id="rId2" Type="http://schemas.openxmlformats.org/officeDocument/2006/relationships/hyperlink" Target="https://www.youtube.com/watch?v=R1HVGGzz2u0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Z3uE4bRSkMc" TargetMode="External"/><Relationship Id="rId4" Type="http://schemas.openxmlformats.org/officeDocument/2006/relationships/hyperlink" Target="https://www.youtube.com/watch?v=gHsZ0bwxMsg&amp;t=224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CW57QDNDos" TargetMode="External"/><Relationship Id="rId2" Type="http://schemas.openxmlformats.org/officeDocument/2006/relationships/hyperlink" Target="https://www.youtube.com/watch?v=1VPY1d2t_FE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853197" y="3745718"/>
            <a:ext cx="7103179" cy="285163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Dr </a:t>
            </a:r>
            <a:r>
              <a:rPr lang="en-GB" dirty="0" err="1"/>
              <a:t>Zhiqiang</a:t>
            </a:r>
            <a:r>
              <a:rPr lang="en-GB" dirty="0"/>
              <a:t> Zhang</a:t>
            </a:r>
          </a:p>
          <a:p>
            <a:endParaRPr lang="en-GB" dirty="0"/>
          </a:p>
          <a:p>
            <a:r>
              <a:rPr lang="en-GB" dirty="0"/>
              <a:t>School of Electronic and Electrical Engineering</a:t>
            </a:r>
          </a:p>
          <a:p>
            <a:r>
              <a:rPr lang="en-GB" dirty="0"/>
              <a:t>School of Mechanical Engineering</a:t>
            </a:r>
          </a:p>
          <a:p>
            <a:r>
              <a:rPr lang="en-GB" dirty="0"/>
              <a:t>Faculty of Engineering and Physical Sciences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Email: </a:t>
            </a:r>
            <a:r>
              <a:rPr lang="en-GB" dirty="0">
                <a:hlinkClick r:id="rId3"/>
              </a:rPr>
              <a:t>z.zhang3@leeds.ac.uk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Room: EEE 1.69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2590800"/>
            <a:ext cx="8024842" cy="1123952"/>
          </a:xfrm>
        </p:spPr>
        <p:txBody>
          <a:bodyPr>
            <a:normAutofit/>
          </a:bodyPr>
          <a:lstStyle/>
          <a:p>
            <a:r>
              <a:rPr lang="en-GB" dirty="0"/>
              <a:t>Physiological signal introduction and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2"/>
    </mc:Choice>
    <mc:Fallback xmlns="">
      <p:transition advTm="7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33EF-5F14-4000-8535-33F7CAE4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Portable system: EEG</a:t>
            </a:r>
          </a:p>
        </p:txBody>
      </p:sp>
      <p:pic>
        <p:nvPicPr>
          <p:cNvPr id="3074" name="Picture 2" descr="Low cost multiple channel portable wireless EEG device from Emotiv [6]. |  Download Scientific Diagram">
            <a:extLst>
              <a:ext uri="{FF2B5EF4-FFF2-40B4-BE49-F238E27FC236}">
                <a16:creationId xmlns:a16="http://schemas.microsoft.com/office/drawing/2014/main" id="{704713F4-C3D5-40C4-B3AD-007DBF54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430892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wireless low-power, high-quality EEG headset « Kurzweil">
            <a:extLst>
              <a:ext uri="{FF2B5EF4-FFF2-40B4-BE49-F238E27FC236}">
                <a16:creationId xmlns:a16="http://schemas.microsoft.com/office/drawing/2014/main" id="{5BDC0F2D-84D8-40D7-909B-7AAFC836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84" y="4221088"/>
            <a:ext cx="2590056" cy="238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EG Monitoring with Invasive Electrodes Before Surgery | Epilepsy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89040"/>
            <a:ext cx="3376786" cy="225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98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How can we use the muscle electrical signal the other way around</a:t>
            </a:r>
          </a:p>
          <a:p>
            <a:pPr lvl="1"/>
            <a:r>
              <a:rPr lang="en-GB"/>
              <a:t>Effect pathway is blocked</a:t>
            </a:r>
          </a:p>
          <a:p>
            <a:pPr lvl="1"/>
            <a:r>
              <a:rPr lang="en-GB"/>
              <a:t>Muscle can’t contract by itself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42" y="6397633"/>
            <a:ext cx="735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hlinkClick r:id="rId4"/>
              </a:rPr>
              <a:t>https://www.youtube.com/watch?v=v_3NqHcuxjo</a:t>
            </a:r>
            <a:endParaRPr lang="en-GB"/>
          </a:p>
        </p:txBody>
      </p:sp>
      <p:pic>
        <p:nvPicPr>
          <p:cNvPr id="6" name="v_3NqHcuxjo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475656" y="3098667"/>
            <a:ext cx="5832648" cy="328086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Active intervention: movement </a:t>
            </a:r>
          </a:p>
        </p:txBody>
      </p:sp>
    </p:spTree>
    <p:extLst>
      <p:ext uri="{BB962C8B-B14F-4D97-AF65-F5344CB8AC3E}">
        <p14:creationId xmlns:p14="http://schemas.microsoft.com/office/powerpoint/2010/main" val="22004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Active intervention: pain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D43CE-F2BB-4CAC-A4E3-7D6C19781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20" y="1447800"/>
            <a:ext cx="8063880" cy="52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8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267B-E0C4-4D7E-A12C-EC979BA2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3429000"/>
            <a:ext cx="4608512" cy="609600"/>
          </a:xfrm>
        </p:spPr>
        <p:txBody>
          <a:bodyPr/>
          <a:lstStyle/>
          <a:p>
            <a:r>
              <a:rPr lang="en-GB" dirty="0"/>
              <a:t>EMG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43106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types of muscle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772816"/>
            <a:ext cx="7924800" cy="4343400"/>
          </a:xfrm>
        </p:spPr>
        <p:txBody>
          <a:bodyPr/>
          <a:lstStyle/>
          <a:p>
            <a:r>
              <a:rPr lang="en-GB" dirty="0"/>
              <a:t>Skeletal muscle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Cardiac muscle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Smooth muscle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340768"/>
            <a:ext cx="414337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647" y="4760243"/>
            <a:ext cx="4286250" cy="18954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096323" y="2792256"/>
            <a:ext cx="4818581" cy="1790047"/>
            <a:chOff x="4078599" y="2817796"/>
            <a:chExt cx="4818581" cy="17900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6580" y="2950493"/>
              <a:ext cx="4800600" cy="16573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8599" y="3075404"/>
              <a:ext cx="2437617" cy="12545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t="8853" b="5033"/>
            <a:stretch/>
          </p:blipFill>
          <p:spPr>
            <a:xfrm>
              <a:off x="6444208" y="2817796"/>
              <a:ext cx="2373137" cy="1512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074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Contractility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445640"/>
            <a:ext cx="41433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Contractility</a:t>
            </a:r>
          </a:p>
          <a:p>
            <a:endParaRPr lang="en-GB" dirty="0"/>
          </a:p>
          <a:p>
            <a:r>
              <a:rPr lang="en-GB" dirty="0"/>
              <a:t>Extensibility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453444"/>
            <a:ext cx="41338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3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Contractility</a:t>
            </a:r>
          </a:p>
          <a:p>
            <a:endParaRPr lang="en-GB" dirty="0"/>
          </a:p>
          <a:p>
            <a:r>
              <a:rPr lang="en-GB" dirty="0"/>
              <a:t>Extensibility</a:t>
            </a:r>
          </a:p>
          <a:p>
            <a:endParaRPr lang="en-GB" dirty="0"/>
          </a:p>
          <a:p>
            <a:r>
              <a:rPr lang="en-GB" dirty="0"/>
              <a:t>Excitability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447800"/>
            <a:ext cx="49625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46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in skeletal muscle contraction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Image result for muscle contra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551" b="68477"/>
          <a:stretch/>
        </p:blipFill>
        <p:spPr bwMode="auto">
          <a:xfrm>
            <a:off x="209125" y="1447800"/>
            <a:ext cx="9063806" cy="30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muscle contra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5" t="71033" r="-1" b="2618"/>
          <a:stretch/>
        </p:blipFill>
        <p:spPr bwMode="auto">
          <a:xfrm>
            <a:off x="682158" y="4451818"/>
            <a:ext cx="7627283" cy="23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401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Elbow Flexion/Extension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6" y="1447800"/>
            <a:ext cx="3096344" cy="474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06868"/>
            <a:ext cx="3096345" cy="42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0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Excitable cells are the sources of bioelectric potentials </a:t>
            </a:r>
          </a:p>
          <a:p>
            <a:pPr lvl="1"/>
            <a:r>
              <a:rPr lang="en-GB" dirty="0"/>
              <a:t>electrochemical activity of a certain class of cells</a:t>
            </a:r>
          </a:p>
          <a:p>
            <a:pPr lvl="1"/>
            <a:r>
              <a:rPr lang="en-GB" dirty="0"/>
              <a:t>components of nervous, muscular, &amp; glandular tissue </a:t>
            </a:r>
          </a:p>
          <a:p>
            <a:pPr lvl="1"/>
            <a:endParaRPr lang="en-GB" dirty="0"/>
          </a:p>
          <a:p>
            <a:r>
              <a:rPr lang="en-GB" dirty="0"/>
              <a:t>Recordings of bioelectric phenomena </a:t>
            </a:r>
          </a:p>
          <a:p>
            <a:pPr lvl="1"/>
            <a:r>
              <a:rPr lang="en-GB" dirty="0"/>
              <a:t>electrocardiogram (ECG)                 </a:t>
            </a:r>
          </a:p>
          <a:p>
            <a:pPr lvl="1"/>
            <a:r>
              <a:rPr lang="en-GB" dirty="0"/>
              <a:t>electroencephalogram (EEG) </a:t>
            </a:r>
          </a:p>
          <a:p>
            <a:pPr lvl="1"/>
            <a:r>
              <a:rPr lang="en-GB" dirty="0"/>
              <a:t>electromyogram (EMG)  </a:t>
            </a:r>
          </a:p>
        </p:txBody>
      </p:sp>
    </p:spTree>
    <p:extLst>
      <p:ext uri="{BB962C8B-B14F-4D97-AF65-F5344CB8AC3E}">
        <p14:creationId xmlns:p14="http://schemas.microsoft.com/office/powerpoint/2010/main" val="353775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muscle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6675446" cy="473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25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Festo</a:t>
            </a:r>
            <a:r>
              <a:rPr lang="en-GB" dirty="0"/>
              <a:t> Air Arm</a:t>
            </a:r>
          </a:p>
        </p:txBody>
      </p:sp>
      <p:pic>
        <p:nvPicPr>
          <p:cNvPr id="4" name="2iG1ybuchx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" y="1478632"/>
            <a:ext cx="857695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81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F5BE-815D-947B-8A8D-564D6B67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Experiments</a:t>
            </a:r>
          </a:p>
        </p:txBody>
      </p:sp>
      <p:pic>
        <p:nvPicPr>
          <p:cNvPr id="4" name="Picture 3" descr="A close up of a code&#10;&#10;Description automatically generated">
            <a:extLst>
              <a:ext uri="{FF2B5EF4-FFF2-40B4-BE49-F238E27FC236}">
                <a16:creationId xmlns:a16="http://schemas.microsoft.com/office/drawing/2014/main" id="{201045A5-472B-156A-9300-E5CD9DBA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926332"/>
            <a:ext cx="5539222" cy="26629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4DA97-FB0C-D4DF-E310-D03BED54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Hold your arm, and find out how long you can hold it?</a:t>
            </a:r>
          </a:p>
          <a:p>
            <a:endParaRPr lang="en-GB" dirty="0"/>
          </a:p>
          <a:p>
            <a:r>
              <a:rPr lang="en-GB" dirty="0"/>
              <a:t>Hold your arm with an object, and find out how will it affect your performance?</a:t>
            </a:r>
          </a:p>
          <a:p>
            <a:endParaRPr lang="en-GB" dirty="0"/>
          </a:p>
          <a:p>
            <a:r>
              <a:rPr lang="en-GB" dirty="0"/>
              <a:t>Hold your arm with different object (weight varies). What would happen you to arm? Share your experience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530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8383E4-53C0-442D-A633-17CA70635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92696"/>
            <a:ext cx="5355654" cy="58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8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EMG basic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8800"/>
            <a:ext cx="5478760" cy="4343400"/>
          </a:xfrm>
        </p:spPr>
        <p:txBody>
          <a:bodyPr/>
          <a:lstStyle/>
          <a:p>
            <a:r>
              <a:rPr lang="en-GB" dirty="0"/>
              <a:t>Motor unit</a:t>
            </a:r>
          </a:p>
          <a:p>
            <a:pPr lvl="1"/>
            <a:r>
              <a:rPr lang="en-GB" sz="2000" dirty="0"/>
              <a:t>The smallest functional unit to describe the neural control of the muscular contraction process</a:t>
            </a:r>
          </a:p>
          <a:p>
            <a:pPr lvl="1"/>
            <a:r>
              <a:rPr lang="en-GB" sz="2000" b="1" i="1" dirty="0">
                <a:solidFill>
                  <a:srgbClr val="FF0000"/>
                </a:solidFill>
              </a:rPr>
              <a:t>The motor neuron</a:t>
            </a:r>
            <a:r>
              <a:rPr lang="en-GB" sz="2000" dirty="0"/>
              <a:t>, situated in the spinal cord, has a long axon which goes to the muscle. </a:t>
            </a:r>
          </a:p>
          <a:p>
            <a:pPr lvl="1"/>
            <a:r>
              <a:rPr lang="en-GB" sz="2000" dirty="0"/>
              <a:t>Each axon splits up into a number of branches each of which ends on a motor endplate on a muscle fibre. </a:t>
            </a:r>
          </a:p>
          <a:p>
            <a:pPr lvl="1"/>
            <a:r>
              <a:rPr lang="en-GB" sz="2000" dirty="0"/>
              <a:t>Ensemble of a motor neuron and the muscle fibres it innervates is called the motor unit.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9170" y="1628800"/>
            <a:ext cx="3944830" cy="40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7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EMG basic</a:t>
            </a:r>
            <a:endParaRPr lang="en-US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Motor Unit Action Potential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Typically, each motor-neuron innervates several hundred muscle fibers (innervation ratio)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Motor Unit Action Potential (MUAP) = summed electrical activity of all muscle fibers activated within the motor unit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Muscle force increased through higher recruitment and increased rate coding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600" dirty="0"/>
          </a:p>
          <a:p>
            <a:pPr eaLnBrk="1" hangingPunct="1">
              <a:lnSpc>
                <a:spcPct val="90000"/>
              </a:lnSpc>
            </a:pPr>
            <a:endParaRPr lang="en-US" altLang="en-US" sz="1600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423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1610010"/>
            <a:ext cx="7821554" cy="43335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35302A-50A7-4076-B155-585EA955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200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4667-498D-4850-A0E4-E5C86BDA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EMG signals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CF3EA-F1FD-43C4-A628-2A89C782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916832"/>
            <a:ext cx="81248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2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EMG electrodes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Inserted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Fine-wire (Intra </a:t>
            </a:r>
            <a:r>
              <a:rPr lang="en-GB" dirty="0" err="1"/>
              <a:t>Musular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Needle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Implanted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437112"/>
            <a:ext cx="6624788" cy="17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9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EMG electrodes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Inserted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Fine-wire (Intra </a:t>
            </a:r>
            <a:r>
              <a:rPr lang="en-GB" dirty="0" err="1"/>
              <a:t>Musular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Needle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Implanted</a:t>
            </a:r>
          </a:p>
          <a:p>
            <a:endParaRPr lang="en-GB" dirty="0"/>
          </a:p>
          <a:p>
            <a:r>
              <a:rPr lang="en-GB" dirty="0"/>
              <a:t>Surface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 err="1"/>
              <a:t>Extramuscular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851889"/>
            <a:ext cx="3710340" cy="32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4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815-6282-4D10-955A-DE53F921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physiological signals</a:t>
            </a:r>
          </a:p>
        </p:txBody>
      </p:sp>
      <p:pic>
        <p:nvPicPr>
          <p:cNvPr id="1026" name="Picture 2" descr="A look at the Apple Watch's ECG, from someone who needs it | Ars Technica">
            <a:extLst>
              <a:ext uri="{FF2B5EF4-FFF2-40B4-BE49-F238E27FC236}">
                <a16:creationId xmlns:a16="http://schemas.microsoft.com/office/drawing/2014/main" id="{2F20C895-989D-4CA9-BAAE-2D628820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4748"/>
            <a:ext cx="424297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nsors | Free Full-Text | Parkinson's Disease EMG Data Augmentation and  Simulation with DCGANs and Style Transfer | HTML">
            <a:extLst>
              <a:ext uri="{FF2B5EF4-FFF2-40B4-BE49-F238E27FC236}">
                <a16:creationId xmlns:a16="http://schemas.microsoft.com/office/drawing/2014/main" id="{E6CB8F66-A227-4D53-B96F-5E72F3F1B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0" t="3532" b="55842"/>
          <a:stretch/>
        </p:blipFill>
        <p:spPr bwMode="auto">
          <a:xfrm>
            <a:off x="226150" y="4651940"/>
            <a:ext cx="5047958" cy="19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eg-waves-graph-paper | EMOTIV">
            <a:extLst>
              <a:ext uri="{FF2B5EF4-FFF2-40B4-BE49-F238E27FC236}">
                <a16:creationId xmlns:a16="http://schemas.microsoft.com/office/drawing/2014/main" id="{10C49746-23F0-4AA8-9E23-F76C00A7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32856"/>
            <a:ext cx="388574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60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194042"/>
            <a:ext cx="8229600" cy="609600"/>
          </a:xfrm>
        </p:spPr>
        <p:txBody>
          <a:bodyPr/>
          <a:lstStyle/>
          <a:p>
            <a:pPr algn="ctr"/>
            <a:r>
              <a:rPr lang="en-GB" dirty="0"/>
              <a:t>Which one do you prefer??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https://www.youtube.com/watch?v=R1HVGGzz2u0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https://www.youtube.com/watch?v=fr3bDpzeKkQ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https://www.youtube.com/watch?v=gHsZ0bwxMsg&amp;t=224s</a:t>
            </a:r>
            <a:endParaRPr lang="en-GB" dirty="0"/>
          </a:p>
          <a:p>
            <a:endParaRPr lang="en-GB" dirty="0">
              <a:hlinkClick r:id="rId5"/>
            </a:endParaRPr>
          </a:p>
          <a:p>
            <a:r>
              <a:rPr lang="en-GB" dirty="0">
                <a:hlinkClick r:id="rId5"/>
              </a:rPr>
              <a:t>https://www.youtube.com/watch?v=Z3uE4bRSkMc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23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Fine-wire/Needle Electrodes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  <a:p>
            <a:pPr lvl="1"/>
            <a:r>
              <a:rPr lang="en-GB" dirty="0"/>
              <a:t>Extremely sensitive</a:t>
            </a:r>
          </a:p>
          <a:p>
            <a:pPr lvl="1"/>
            <a:r>
              <a:rPr lang="en-GB" dirty="0"/>
              <a:t>Record the activity of a single motor unit</a:t>
            </a:r>
          </a:p>
          <a:p>
            <a:pPr lvl="1"/>
            <a:r>
              <a:rPr lang="en-GB" dirty="0"/>
              <a:t>Access to deep musculature</a:t>
            </a:r>
          </a:p>
          <a:p>
            <a:pPr lvl="1"/>
            <a:r>
              <a:rPr lang="en-GB" dirty="0"/>
              <a:t>Little cross-talk concern</a:t>
            </a:r>
          </a:p>
          <a:p>
            <a:pPr lvl="1"/>
            <a:endParaRPr lang="en-GB" dirty="0"/>
          </a:p>
          <a:p>
            <a:r>
              <a:rPr lang="en-GB" dirty="0"/>
              <a:t>Disadvantages</a:t>
            </a:r>
          </a:p>
          <a:p>
            <a:pPr lvl="1"/>
            <a:r>
              <a:rPr lang="en-GB" dirty="0"/>
              <a:t>Requires medical personnel, certification</a:t>
            </a:r>
          </a:p>
          <a:p>
            <a:pPr lvl="1"/>
            <a:r>
              <a:rPr lang="en-GB" dirty="0"/>
              <a:t>Repositioning nearly impossible</a:t>
            </a:r>
          </a:p>
          <a:p>
            <a:pPr lvl="1"/>
            <a:r>
              <a:rPr lang="en-GB" dirty="0"/>
              <a:t>Detection area may not be representative of entire muscle</a:t>
            </a:r>
          </a:p>
        </p:txBody>
      </p:sp>
    </p:spTree>
    <p:extLst>
      <p:ext uri="{BB962C8B-B14F-4D97-AF65-F5344CB8AC3E}">
        <p14:creationId xmlns:p14="http://schemas.microsoft.com/office/powerpoint/2010/main" val="3605216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Electrodes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  <a:p>
            <a:pPr lvl="1"/>
            <a:r>
              <a:rPr lang="en-GB" dirty="0"/>
              <a:t>Quick, easy to apply</a:t>
            </a:r>
          </a:p>
          <a:p>
            <a:pPr lvl="1"/>
            <a:r>
              <a:rPr lang="en-GB" dirty="0"/>
              <a:t>No medical supervision, nor required certification</a:t>
            </a:r>
          </a:p>
          <a:p>
            <a:pPr lvl="1"/>
            <a:r>
              <a:rPr lang="en-GB" dirty="0"/>
              <a:t>Minimal discomfort</a:t>
            </a:r>
          </a:p>
          <a:p>
            <a:pPr lvl="1"/>
            <a:r>
              <a:rPr lang="en-GB" dirty="0"/>
              <a:t>Easy to reposition</a:t>
            </a:r>
          </a:p>
          <a:p>
            <a:pPr lvl="1"/>
            <a:r>
              <a:rPr lang="en-GB" dirty="0"/>
              <a:t>Disposable </a:t>
            </a:r>
          </a:p>
          <a:p>
            <a:pPr lvl="1"/>
            <a:endParaRPr lang="en-GB" dirty="0"/>
          </a:p>
          <a:p>
            <a:r>
              <a:rPr lang="en-GB" dirty="0"/>
              <a:t>Disadvantages</a:t>
            </a:r>
          </a:p>
          <a:p>
            <a:pPr lvl="1"/>
            <a:r>
              <a:rPr lang="en-GB" dirty="0"/>
              <a:t>Generally used only for superficial muscles</a:t>
            </a:r>
          </a:p>
          <a:p>
            <a:pPr lvl="1"/>
            <a:r>
              <a:rPr lang="en-GB" dirty="0"/>
              <a:t>Cross-talk concerns</a:t>
            </a:r>
          </a:p>
          <a:p>
            <a:pPr lvl="1"/>
            <a:r>
              <a:rPr lang="en-GB" dirty="0"/>
              <a:t>No standard electrode placement</a:t>
            </a:r>
          </a:p>
          <a:p>
            <a:pPr lvl="1"/>
            <a:r>
              <a:rPr lang="en-GB" dirty="0"/>
              <a:t>May affect movement patterns of subject</a:t>
            </a:r>
          </a:p>
          <a:p>
            <a:pPr lvl="1"/>
            <a:endParaRPr lang="en-GB" sz="2000" dirty="0"/>
          </a:p>
          <a:p>
            <a:r>
              <a:rPr lang="en-GB" b="1" i="1" dirty="0">
                <a:solidFill>
                  <a:srgbClr val="FF0000"/>
                </a:solidFill>
              </a:rPr>
              <a:t>The most common and widely used in practice</a:t>
            </a:r>
          </a:p>
        </p:txBody>
      </p:sp>
    </p:spTree>
    <p:extLst>
      <p:ext uri="{BB962C8B-B14F-4D97-AF65-F5344CB8AC3E}">
        <p14:creationId xmlns:p14="http://schemas.microsoft.com/office/powerpoint/2010/main" val="1391915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electrode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surface EMG electrodes should be placed </a:t>
            </a:r>
          </a:p>
          <a:p>
            <a:pPr lvl="1"/>
            <a:r>
              <a:rPr lang="en-GB" dirty="0"/>
              <a:t>between the motor unit and the tendinous insertion of the muscle, </a:t>
            </a:r>
          </a:p>
          <a:p>
            <a:pPr lvl="1"/>
            <a:r>
              <a:rPr lang="en-GB" dirty="0"/>
              <a:t>along the longitudinal midline of the muscle</a:t>
            </a:r>
          </a:p>
          <a:p>
            <a:pPr lvl="1"/>
            <a:r>
              <a:rPr lang="en-GB" dirty="0"/>
              <a:t>Electrode alignment with the direction of muscle fibres to increase probability of detecting same signal</a:t>
            </a:r>
          </a:p>
          <a:p>
            <a:pPr lvl="1"/>
            <a:endParaRPr lang="en-GB" dirty="0"/>
          </a:p>
        </p:txBody>
      </p:sp>
      <p:pic>
        <p:nvPicPr>
          <p:cNvPr id="14338" name="Picture 2" descr="media/imag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429000"/>
            <a:ext cx="581532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42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the electrodes are arranged in this way, the detecting surfaces intersect most of the same muscle fibres, and as a result, an improved superimposed signal is observed.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52936"/>
            <a:ext cx="715835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1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4667-498D-4850-A0E4-E5C86BDA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Physiological signals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416F8-345B-4DAC-9EF5-A9752DA8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2060848"/>
            <a:ext cx="81248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13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D077-2929-414A-8A37-849E4AB3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setup</a:t>
            </a:r>
          </a:p>
        </p:txBody>
      </p:sp>
      <p:pic>
        <p:nvPicPr>
          <p:cNvPr id="4098" name="Picture 2" descr="Best American Healthcare University » Electrocardiogram (EKG) Technician">
            <a:extLst>
              <a:ext uri="{FF2B5EF4-FFF2-40B4-BE49-F238E27FC236}">
                <a16:creationId xmlns:a16="http://schemas.microsoft.com/office/drawing/2014/main" id="{67987DE6-5A18-489C-80C6-FF8F313F9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388843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EMG Signal Noise decreases just by switching around the ground and  measuring electrodes. Why? — OpenBCI Forum">
            <a:extLst>
              <a:ext uri="{FF2B5EF4-FFF2-40B4-BE49-F238E27FC236}">
                <a16:creationId xmlns:a16="http://schemas.microsoft.com/office/drawing/2014/main" id="{B4B9A40E-D22A-72F9-DBAC-D41A9706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21" y="919826"/>
            <a:ext cx="3312368" cy="33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oman undergoing an electroencephalogram (EEG). Limoges hospital Stock  Photo - Alamy">
            <a:extLst>
              <a:ext uri="{FF2B5EF4-FFF2-40B4-BE49-F238E27FC236}">
                <a16:creationId xmlns:a16="http://schemas.microsoft.com/office/drawing/2014/main" id="{5903EE46-9B91-E3DA-C448-C64822A5B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b="11278"/>
          <a:stretch/>
        </p:blipFill>
        <p:spPr bwMode="auto">
          <a:xfrm>
            <a:off x="3419872" y="4258072"/>
            <a:ext cx="3521951" cy="249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81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578C62-B6B2-4880-904B-37165B61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Applications: ECG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050DD-200C-41FA-B4B9-30010F3F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76125"/>
            <a:ext cx="7027067" cy="2794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95B7A5-7AC9-4091-A823-2D17711C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115158"/>
            <a:ext cx="6012160" cy="4299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D778D0-F26A-4C97-878F-ABFC419F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103" y="2132856"/>
            <a:ext cx="6358203" cy="45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Applications: EMG</a:t>
            </a: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2751" b="46568"/>
          <a:stretch/>
        </p:blipFill>
        <p:spPr>
          <a:xfrm>
            <a:off x="921892" y="2924944"/>
            <a:ext cx="3744416" cy="2063806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/>
          <a:srcRect l="52701" t="5593" b="47800"/>
          <a:stretch/>
        </p:blipFill>
        <p:spPr bwMode="auto">
          <a:xfrm>
            <a:off x="4572000" y="3093678"/>
            <a:ext cx="374833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/>
          <a:srcRect t="50874" r="51039"/>
          <a:stretch/>
        </p:blipFill>
        <p:spPr bwMode="auto">
          <a:xfrm>
            <a:off x="910631" y="4887697"/>
            <a:ext cx="3880048" cy="189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/>
          <a:srcRect l="52701" t="52632"/>
          <a:stretch/>
        </p:blipFill>
        <p:spPr bwMode="auto">
          <a:xfrm>
            <a:off x="4633669" y="5002234"/>
            <a:ext cx="3748336" cy="182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DC0B119-9524-4523-BA2A-C4F19999D7ED}"/>
              </a:ext>
            </a:extLst>
          </p:cNvPr>
          <p:cNvSpPr txBox="1">
            <a:spLocks/>
          </p:cNvSpPr>
          <p:nvPr/>
        </p:nvSpPr>
        <p:spPr bwMode="auto">
          <a:xfrm>
            <a:off x="533400" y="1450421"/>
            <a:ext cx="7924800" cy="1892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" charset="2"/>
              <a:buChar char="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kern="0" dirty="0"/>
              <a:t>EMG is a diagnostic procedure to assess the health of muscles and the nerve cells that control them (motor neurons). EMG results can reveal nerve dysfunction, muscle dysfunction or problems with nerve-to-muscle signal transmission.</a:t>
            </a:r>
          </a:p>
          <a:p>
            <a:endParaRPr lang="en-GB" b="0" kern="0" dirty="0"/>
          </a:p>
          <a:p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143353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11AF-545F-4C49-B22D-BB56EF34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EEG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DFD9-E8C9-4EFF-8EDA-68AFBBB7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https://www.nhs.uk/conditions/electroencephalogram/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97E97-4B36-4A6A-B5C5-E1BCFFE3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4" y="2192875"/>
            <a:ext cx="6998332" cy="45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245F-2735-446B-8FD5-1BD20AC4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C194D-8464-47E4-A79A-C41D9C2F4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Mind control wheelchair </a:t>
            </a:r>
            <a:r>
              <a:rPr lang="en-GB" dirty="0">
                <a:hlinkClick r:id="rId2"/>
              </a:rPr>
              <a:t>https://www.youtube.com/watch?v=1VPY1d2t_FE</a:t>
            </a:r>
            <a:endParaRPr lang="en-GB" dirty="0"/>
          </a:p>
          <a:p>
            <a:endParaRPr lang="en-GB" dirty="0"/>
          </a:p>
          <a:p>
            <a:r>
              <a:rPr lang="en-GB" dirty="0"/>
              <a:t>SSVEP speller  </a:t>
            </a:r>
            <a:r>
              <a:rPr lang="en-GB" dirty="0">
                <a:hlinkClick r:id="rId3"/>
              </a:rPr>
              <a:t>https://www.youtube.com/watch?v=KCW57QDNDos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42292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caoimhino:Applications:Microsoft Office 2004:Templates:Presentations:Designs:Blank Presentation</Template>
  <TotalTime>15109</TotalTime>
  <Words>756</Words>
  <Application>Microsoft Office PowerPoint</Application>
  <PresentationFormat>On-screen Show (4:3)</PresentationFormat>
  <Paragraphs>176</Paragraphs>
  <Slides>34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Lucida Grande</vt:lpstr>
      <vt:lpstr>Arial</vt:lpstr>
      <vt:lpstr>Tahoma</vt:lpstr>
      <vt:lpstr>Wingdings</vt:lpstr>
      <vt:lpstr>Blank Presentation</vt:lpstr>
      <vt:lpstr>1_Blank Presentation</vt:lpstr>
      <vt:lpstr>Physiological signal introduction and processing</vt:lpstr>
      <vt:lpstr> </vt:lpstr>
      <vt:lpstr>Typical physiological signals</vt:lpstr>
      <vt:lpstr>Physiological signals acquisition</vt:lpstr>
      <vt:lpstr>Traditional setup</vt:lpstr>
      <vt:lpstr>Applications: ECG</vt:lpstr>
      <vt:lpstr>Applications: EMG</vt:lpstr>
      <vt:lpstr>EEG application</vt:lpstr>
      <vt:lpstr>PowerPoint Presentation</vt:lpstr>
      <vt:lpstr>Portable system: EEG</vt:lpstr>
      <vt:lpstr>Active intervention: movement </vt:lpstr>
      <vt:lpstr>Active intervention: pain management</vt:lpstr>
      <vt:lpstr>EMG signal processing</vt:lpstr>
      <vt:lpstr>Three types of muscle</vt:lpstr>
      <vt:lpstr>Functional Characteristics</vt:lpstr>
      <vt:lpstr>Functional Characteristics</vt:lpstr>
      <vt:lpstr>Functional Characteristics</vt:lpstr>
      <vt:lpstr>Sequence in skeletal muscle contraction </vt:lpstr>
      <vt:lpstr>Elbow Flexion/Extension </vt:lpstr>
      <vt:lpstr>Artificial muscle</vt:lpstr>
      <vt:lpstr>Festo Air Arm</vt:lpstr>
      <vt:lpstr>Interactive Experiments</vt:lpstr>
      <vt:lpstr>PowerPoint Presentation</vt:lpstr>
      <vt:lpstr>EMG basic</vt:lpstr>
      <vt:lpstr>EMG basic</vt:lpstr>
      <vt:lpstr>PowerPoint Presentation</vt:lpstr>
      <vt:lpstr>EMG signals acquisition</vt:lpstr>
      <vt:lpstr>Types of EMG electrodes</vt:lpstr>
      <vt:lpstr>Types of EMG electrodes</vt:lpstr>
      <vt:lpstr>Which one do you prefer??</vt:lpstr>
      <vt:lpstr>Fine-wire/Needle Electrodes</vt:lpstr>
      <vt:lpstr>Surface Electrodes</vt:lpstr>
      <vt:lpstr>Surface electrode placement</vt:lpstr>
      <vt:lpstr>PowerPoint Presentation</vt:lpstr>
    </vt:vector>
  </TitlesOfParts>
  <Company>steve wilson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steve wilson</dc:creator>
  <cp:lastModifiedBy>Zhiqiang Zhang</cp:lastModifiedBy>
  <cp:revision>432</cp:revision>
  <cp:lastPrinted>2018-02-28T16:23:30Z</cp:lastPrinted>
  <dcterms:created xsi:type="dcterms:W3CDTF">2010-09-11T14:04:22Z</dcterms:created>
  <dcterms:modified xsi:type="dcterms:W3CDTF">2024-04-23T12:56:33Z</dcterms:modified>
</cp:coreProperties>
</file>